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82" r:id="rId4"/>
    <p:sldId id="283" r:id="rId5"/>
    <p:sldId id="260" r:id="rId6"/>
    <p:sldId id="281" r:id="rId7"/>
    <p:sldId id="261" r:id="rId8"/>
    <p:sldId id="262" r:id="rId9"/>
    <p:sldId id="263" r:id="rId10"/>
    <p:sldId id="264" r:id="rId11"/>
    <p:sldId id="265" r:id="rId12"/>
    <p:sldId id="284" r:id="rId13"/>
    <p:sldId id="267" r:id="rId14"/>
    <p:sldId id="266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7" r:id="rId24"/>
    <p:sldId id="278" r:id="rId25"/>
    <p:sldId id="279" r:id="rId26"/>
    <p:sldId id="280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17.12.2018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835696" y="404664"/>
            <a:ext cx="5082930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Профессиональные стандарты 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в сфере общего образования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55576" y="1700808"/>
            <a:ext cx="74888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Педагога ( учителя, воспитателя) </a:t>
            </a:r>
          </a:p>
          <a:p>
            <a:r>
              <a:rPr lang="ru-RU" sz="2400" dirty="0" smtClean="0"/>
              <a:t>Приказ Минтруда РФ от 18.11..2013, № 544н</a:t>
            </a:r>
            <a:endParaRPr lang="ru-RU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827584" y="2708920"/>
            <a:ext cx="592662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/>
              <a:t>Педагога-психолога, </a:t>
            </a:r>
          </a:p>
          <a:p>
            <a:r>
              <a:rPr lang="ru-RU" sz="2400" dirty="0" smtClean="0"/>
              <a:t>Приказ Минтруда РФ от 24.07.2015, № 514н</a:t>
            </a:r>
            <a:endParaRPr lang="ru-RU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899592" y="3789040"/>
            <a:ext cx="792531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/>
              <a:t>Педагога дополнительного образования детей и взрослых,</a:t>
            </a:r>
          </a:p>
          <a:p>
            <a:r>
              <a:rPr lang="ru-RU" sz="2400" dirty="0" smtClean="0"/>
              <a:t> приказ Минтруда РФ от 8.09.2015. № 613н</a:t>
            </a:r>
            <a:endParaRPr lang="ru-RU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899592" y="4725144"/>
            <a:ext cx="562525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/>
              <a:t>Специалист в области воспитания, </a:t>
            </a:r>
          </a:p>
          <a:p>
            <a:r>
              <a:rPr lang="ru-RU" sz="2400" dirty="0" smtClean="0"/>
              <a:t>Приказ Минтруда РФ от 10.01.2017 №10н</a:t>
            </a:r>
            <a:endParaRPr lang="ru-RU" sz="24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 cstate="print"/>
          <a:srcRect l="29051" t="34078" r="62094" b="13751"/>
          <a:stretch>
            <a:fillRect/>
          </a:stretch>
        </p:blipFill>
        <p:spPr bwMode="auto">
          <a:xfrm>
            <a:off x="467544" y="188640"/>
            <a:ext cx="1872208" cy="6201689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</p:spPr>
      </p:pic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3" cstate="print"/>
          <a:srcRect l="28416" t="21454" r="60515" b="39959"/>
          <a:stretch>
            <a:fillRect/>
          </a:stretch>
        </p:blipFill>
        <p:spPr bwMode="auto">
          <a:xfrm>
            <a:off x="2627784" y="260648"/>
            <a:ext cx="2592288" cy="5328592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</p:spPr>
      </p:pic>
      <p:pic>
        <p:nvPicPr>
          <p:cNvPr id="21508" name="Picture 4"/>
          <p:cNvPicPr>
            <a:picLocks noChangeAspect="1" noChangeArrowheads="1"/>
          </p:cNvPicPr>
          <p:nvPr/>
        </p:nvPicPr>
        <p:blipFill>
          <a:blip r:embed="rId4" cstate="print"/>
          <a:srcRect l="28970" t="38188" r="60515" b="28344"/>
          <a:stretch>
            <a:fillRect/>
          </a:stretch>
        </p:blipFill>
        <p:spPr bwMode="auto">
          <a:xfrm>
            <a:off x="5580112" y="332656"/>
            <a:ext cx="2520280" cy="5112569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2771800" y="5661248"/>
            <a:ext cx="3784882" cy="83099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ru-RU" sz="4800" b="1" dirty="0" smtClean="0">
                <a:solidFill>
                  <a:srgbClr val="C00000"/>
                </a:solidFill>
              </a:rPr>
              <a:t>ВОСПИТАНИЕ</a:t>
            </a:r>
            <a:endParaRPr lang="ru-RU" sz="48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2" cstate="print"/>
          <a:srcRect l="37824" t="30313" r="52214" b="18500"/>
          <a:stretch>
            <a:fillRect/>
          </a:stretch>
        </p:blipFill>
        <p:spPr bwMode="auto">
          <a:xfrm>
            <a:off x="395536" y="404663"/>
            <a:ext cx="2232248" cy="5824647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</p:spPr>
      </p:pic>
      <p:pic>
        <p:nvPicPr>
          <p:cNvPr id="22532" name="Picture 4"/>
          <p:cNvPicPr>
            <a:picLocks noChangeAspect="1" noChangeArrowheads="1"/>
          </p:cNvPicPr>
          <p:nvPr/>
        </p:nvPicPr>
        <p:blipFill>
          <a:blip r:embed="rId3" cstate="print"/>
          <a:srcRect l="39485" t="31297" r="51107" b="40156"/>
          <a:stretch>
            <a:fillRect/>
          </a:stretch>
        </p:blipFill>
        <p:spPr bwMode="auto">
          <a:xfrm>
            <a:off x="2843808" y="476672"/>
            <a:ext cx="2232248" cy="5328592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</p:spPr>
      </p:pic>
      <p:pic>
        <p:nvPicPr>
          <p:cNvPr id="22533" name="Picture 5"/>
          <p:cNvPicPr>
            <a:picLocks noChangeAspect="1" noChangeArrowheads="1"/>
          </p:cNvPicPr>
          <p:nvPr/>
        </p:nvPicPr>
        <p:blipFill>
          <a:blip r:embed="rId4" cstate="print"/>
          <a:srcRect l="39485" t="49016" r="51107" b="22438"/>
          <a:stretch>
            <a:fillRect/>
          </a:stretch>
        </p:blipFill>
        <p:spPr bwMode="auto">
          <a:xfrm>
            <a:off x="5364087" y="476672"/>
            <a:ext cx="2997023" cy="5112568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5076056" y="5733256"/>
            <a:ext cx="2897973" cy="83099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ru-RU" sz="4800" b="1" dirty="0" smtClean="0">
                <a:solidFill>
                  <a:srgbClr val="C00000"/>
                </a:solidFill>
              </a:rPr>
              <a:t>РАЗВИТИЕ</a:t>
            </a:r>
            <a:endParaRPr lang="ru-RU" sz="48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 l="10235" t="28172" r="10071" b="9813"/>
          <a:stretch>
            <a:fillRect/>
          </a:stretch>
        </p:blipFill>
        <p:spPr bwMode="auto">
          <a:xfrm>
            <a:off x="251520" y="404664"/>
            <a:ext cx="8558665" cy="5904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 cstate="print"/>
          <a:srcRect l="49528" t="22266" r="16712" b="10797"/>
          <a:stretch>
            <a:fillRect/>
          </a:stretch>
        </p:blipFill>
        <p:spPr bwMode="auto">
          <a:xfrm>
            <a:off x="683568" y="548680"/>
            <a:ext cx="7776864" cy="55387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11560" y="620688"/>
            <a:ext cx="748993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ru-RU" sz="4400" b="1" dirty="0" smtClean="0"/>
              <a:t>Знаем, умеем и выполняем</a:t>
            </a:r>
            <a:endParaRPr lang="ru-RU" sz="44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683568" y="1556792"/>
            <a:ext cx="7339253" cy="21236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ru-RU" sz="4400" b="1" dirty="0" smtClean="0"/>
              <a:t>Знаем, умеем, выполняем,</a:t>
            </a:r>
          </a:p>
          <a:p>
            <a:r>
              <a:rPr lang="ru-RU" sz="4400" b="1" dirty="0" smtClean="0"/>
              <a:t>но необходима доработка, </a:t>
            </a:r>
          </a:p>
          <a:p>
            <a:r>
              <a:rPr lang="ru-RU" sz="4400" b="1" dirty="0" smtClean="0"/>
              <a:t>корректировка</a:t>
            </a:r>
            <a:endParaRPr lang="ru-RU" sz="44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683568" y="3780234"/>
            <a:ext cx="8351902" cy="30777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ru-RU" sz="4400" b="1" dirty="0" smtClean="0"/>
              <a:t>Не владеем совсем</a:t>
            </a:r>
          </a:p>
          <a:p>
            <a:r>
              <a:rPr lang="ru-RU" sz="4400" b="1" dirty="0" smtClean="0"/>
              <a:t> или владеем не в полной мере. </a:t>
            </a:r>
          </a:p>
          <a:p>
            <a:r>
              <a:rPr lang="ru-RU" sz="4400" b="1" dirty="0" smtClean="0"/>
              <a:t>Необходимо </a:t>
            </a:r>
            <a:r>
              <a:rPr lang="ru-RU" sz="1600" b="1" dirty="0" smtClean="0"/>
              <a:t>(курсы, самообразование по направлениям, практика)</a:t>
            </a:r>
          </a:p>
          <a:p>
            <a:r>
              <a:rPr lang="ru-RU" sz="4400" b="1" dirty="0" smtClean="0"/>
              <a:t>для  овладения .</a:t>
            </a:r>
          </a:p>
          <a:p>
            <a:endParaRPr lang="ru-RU" b="1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 cstate="print"/>
          <a:srcRect t="21282" r="42170" b="20641"/>
          <a:stretch>
            <a:fillRect/>
          </a:stretch>
        </p:blipFill>
        <p:spPr bwMode="auto">
          <a:xfrm>
            <a:off x="611560" y="476672"/>
            <a:ext cx="7906921" cy="4464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3" name="Picture 3"/>
          <p:cNvPicPr>
            <a:picLocks noChangeAspect="1" noChangeArrowheads="1"/>
          </p:cNvPicPr>
          <p:nvPr/>
        </p:nvPicPr>
        <p:blipFill>
          <a:blip r:embed="rId2" cstate="print"/>
          <a:srcRect l="7857" t="13781" r="28498" b="12392"/>
          <a:stretch>
            <a:fillRect/>
          </a:stretch>
        </p:blipFill>
        <p:spPr bwMode="auto">
          <a:xfrm>
            <a:off x="323528" y="548680"/>
            <a:ext cx="8280920" cy="54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 cstate="print"/>
          <a:srcRect l="1933" t="22266" r="3983" b="11782"/>
          <a:stretch>
            <a:fillRect/>
          </a:stretch>
        </p:blipFill>
        <p:spPr bwMode="auto">
          <a:xfrm>
            <a:off x="251520" y="620688"/>
            <a:ext cx="8568952" cy="53285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 cstate="print"/>
          <a:srcRect l="1933" t="23250" r="1216" b="10798"/>
          <a:stretch>
            <a:fillRect/>
          </a:stretch>
        </p:blipFill>
        <p:spPr bwMode="auto">
          <a:xfrm>
            <a:off x="179512" y="476672"/>
            <a:ext cx="8651707" cy="5112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 cstate="print"/>
          <a:srcRect l="4147" t="21282" r="3983" b="11782"/>
          <a:stretch>
            <a:fillRect/>
          </a:stretch>
        </p:blipFill>
        <p:spPr bwMode="auto">
          <a:xfrm>
            <a:off x="251520" y="620688"/>
            <a:ext cx="8640960" cy="55446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 l="29051" t="21282" r="26674" b="22610"/>
          <a:stretch>
            <a:fillRect/>
          </a:stretch>
        </p:blipFill>
        <p:spPr bwMode="auto">
          <a:xfrm>
            <a:off x="683568" y="332656"/>
            <a:ext cx="7632848" cy="41044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 l="29523" t="59844" r="28970" b="28344"/>
          <a:stretch>
            <a:fillRect/>
          </a:stretch>
        </p:blipFill>
        <p:spPr bwMode="auto">
          <a:xfrm>
            <a:off x="611560" y="4149080"/>
            <a:ext cx="7776864" cy="208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5" name="Прямая соединительная линия 4"/>
          <p:cNvCxnSpPr/>
          <p:nvPr/>
        </p:nvCxnSpPr>
        <p:spPr>
          <a:xfrm>
            <a:off x="899592" y="5589240"/>
            <a:ext cx="1656184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 cstate="print"/>
          <a:srcRect l="3040" t="13407" r="2876" b="15719"/>
          <a:stretch>
            <a:fillRect/>
          </a:stretch>
        </p:blipFill>
        <p:spPr bwMode="auto">
          <a:xfrm>
            <a:off x="0" y="332656"/>
            <a:ext cx="8850475" cy="5976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 cstate="print"/>
          <a:srcRect l="1933" t="12422" r="2876" b="17688"/>
          <a:stretch>
            <a:fillRect/>
          </a:stretch>
        </p:blipFill>
        <p:spPr bwMode="auto">
          <a:xfrm>
            <a:off x="0" y="404664"/>
            <a:ext cx="8892480" cy="57606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2" cstate="print"/>
          <a:srcRect l="1933" t="13407"/>
          <a:stretch>
            <a:fillRect/>
          </a:stretch>
        </p:blipFill>
        <p:spPr bwMode="auto">
          <a:xfrm>
            <a:off x="323528" y="260648"/>
            <a:ext cx="8640959" cy="6120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2" cstate="print"/>
          <a:srcRect l="2487" t="13407" r="3430" b="12766"/>
          <a:stretch>
            <a:fillRect/>
          </a:stretch>
        </p:blipFill>
        <p:spPr bwMode="auto">
          <a:xfrm>
            <a:off x="0" y="188640"/>
            <a:ext cx="8964488" cy="6336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2" cstate="print"/>
          <a:srcRect l="3040" t="24235" r="5090" b="10797"/>
          <a:stretch>
            <a:fillRect/>
          </a:stretch>
        </p:blipFill>
        <p:spPr bwMode="auto">
          <a:xfrm>
            <a:off x="179512" y="620688"/>
            <a:ext cx="8748464" cy="57606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2" cstate="print"/>
          <a:srcRect l="5815" t="12797" r="27781" b="16329"/>
          <a:stretch>
            <a:fillRect/>
          </a:stretch>
        </p:blipFill>
        <p:spPr bwMode="auto">
          <a:xfrm>
            <a:off x="323528" y="404664"/>
            <a:ext cx="8639944" cy="5184576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2" cstate="print"/>
          <a:srcRect l="21857" t="23250" r="21693" b="10798"/>
          <a:stretch>
            <a:fillRect/>
          </a:stretch>
        </p:blipFill>
        <p:spPr bwMode="auto">
          <a:xfrm>
            <a:off x="539552" y="908720"/>
            <a:ext cx="7848872" cy="51556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35696" y="404664"/>
            <a:ext cx="5082930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Профессиональные стандарты 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в сфере общего образования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99592" y="1772816"/>
            <a:ext cx="592662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/>
              <a:t>Педагога-психолога, </a:t>
            </a:r>
          </a:p>
          <a:p>
            <a:r>
              <a:rPr lang="ru-RU" sz="2400" dirty="0" smtClean="0"/>
              <a:t>Приказ Минтруда РФ от 24.07.2015, № 514н</a:t>
            </a:r>
          </a:p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Применяется  с 1.01.2017г</a:t>
            </a:r>
            <a:endParaRPr lang="ru-RU" sz="2400" b="1" dirty="0">
              <a:solidFill>
                <a:srgbClr val="C0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43608" y="3212976"/>
            <a:ext cx="562525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/>
              <a:t>Специалист в области воспитания, </a:t>
            </a:r>
          </a:p>
          <a:p>
            <a:r>
              <a:rPr lang="ru-RU" sz="2400" dirty="0" smtClean="0"/>
              <a:t>Приказ Минтруда РФ от 10.01.2017 №10н</a:t>
            </a:r>
          </a:p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Применяется с 6.02.2017г</a:t>
            </a:r>
            <a:endParaRPr lang="ru-RU" sz="2400" b="1" dirty="0">
              <a:solidFill>
                <a:srgbClr val="C0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43608" y="4581128"/>
            <a:ext cx="562525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/>
              <a:t>Педагог дополнительного образования, </a:t>
            </a:r>
          </a:p>
          <a:p>
            <a:r>
              <a:rPr lang="ru-RU" sz="2400" dirty="0" smtClean="0"/>
              <a:t>Приказ Минтруда РФ от 8.09.2015 №613н</a:t>
            </a:r>
          </a:p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Применяется с  1.01.2018</a:t>
            </a:r>
            <a:endParaRPr lang="ru-RU" sz="24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83568" y="2924944"/>
            <a:ext cx="74888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Педагога ( учителя, воспитателя) </a:t>
            </a:r>
          </a:p>
          <a:p>
            <a:r>
              <a:rPr lang="ru-RU" sz="2400" dirty="0" smtClean="0"/>
              <a:t>Приказ Минтруда РФ от 18.11..2013, № 544н</a:t>
            </a:r>
          </a:p>
          <a:p>
            <a:r>
              <a:rPr lang="ru-RU" sz="2400" b="1" dirty="0" smtClean="0"/>
              <a:t>Приостановлено действие с 30.03.2017 по </a:t>
            </a:r>
            <a:r>
              <a:rPr lang="ru-RU" sz="2400" b="1" dirty="0" smtClean="0">
                <a:solidFill>
                  <a:srgbClr val="C00000"/>
                </a:solidFill>
              </a:rPr>
              <a:t>1.09.2019</a:t>
            </a:r>
            <a:endParaRPr lang="ru-RU" sz="2400" b="1" dirty="0">
              <a:solidFill>
                <a:srgbClr val="C0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19343" y="404664"/>
            <a:ext cx="84895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Федеральный портал проектов нормативных правовых актов</a:t>
            </a:r>
            <a:endParaRPr lang="ru-RU" sz="2400" b="1" dirty="0">
              <a:solidFill>
                <a:srgbClr val="00206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t="13407" r="1304" b="66906"/>
          <a:stretch>
            <a:fillRect/>
          </a:stretch>
        </p:blipFill>
        <p:spPr bwMode="auto">
          <a:xfrm>
            <a:off x="755576" y="908720"/>
            <a:ext cx="7848872" cy="1152128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 l="12168" t="14391" r="14498" b="11782"/>
          <a:stretch>
            <a:fillRect/>
          </a:stretch>
        </p:blipFill>
        <p:spPr bwMode="auto">
          <a:xfrm>
            <a:off x="323528" y="476672"/>
            <a:ext cx="8280920" cy="4687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188641"/>
            <a:ext cx="756084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/>
              <a:t>Что такое </a:t>
            </a:r>
            <a:r>
              <a:rPr lang="ru-RU" sz="2800" b="1" dirty="0" err="1" smtClean="0"/>
              <a:t>профстандарт</a:t>
            </a:r>
            <a:r>
              <a:rPr lang="ru-RU" sz="2800" b="1" dirty="0" smtClean="0"/>
              <a:t> педагога?</a:t>
            </a:r>
          </a:p>
          <a:p>
            <a:endParaRPr lang="ru-RU" sz="2800" dirty="0" smtClean="0"/>
          </a:p>
          <a:p>
            <a:r>
              <a:rPr lang="ru-RU" sz="2800" dirty="0" smtClean="0"/>
              <a:t/>
            </a:r>
            <a:br>
              <a:rPr lang="ru-RU" sz="2800" dirty="0" smtClean="0"/>
            </a:br>
            <a:endParaRPr lang="ru-RU" sz="2800" dirty="0" smtClean="0"/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404664"/>
            <a:ext cx="7128792" cy="23391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dirty="0" smtClean="0"/>
          </a:p>
          <a:p>
            <a:r>
              <a:rPr lang="ru-RU" sz="2800" b="1" dirty="0" smtClean="0"/>
              <a:t>Зачем нужен профессиональный стандарт педагога?</a:t>
            </a:r>
            <a:endParaRPr lang="ru-RU" sz="2800" dirty="0" smtClean="0"/>
          </a:p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 smtClean="0"/>
          </a:p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395536" y="1700808"/>
            <a:ext cx="7876323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Цель применения профессионального стандарта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педагога?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467544" y="2492896"/>
            <a:ext cx="7900689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Какие основные нововведения в работе педагога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отражены в профессиональном стандарте?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539552" y="3429000"/>
            <a:ext cx="707616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 чем главная особенность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профстандарта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?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467544" y="4005064"/>
            <a:ext cx="7427483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Есть ли связь между требованиями к учителю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по ФГОС и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профстандарту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?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 l="10235" t="28172" r="10071" b="9813"/>
          <a:stretch>
            <a:fillRect/>
          </a:stretch>
        </p:blipFill>
        <p:spPr bwMode="auto">
          <a:xfrm>
            <a:off x="251520" y="404664"/>
            <a:ext cx="8558665" cy="5904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11560" y="1844824"/>
            <a:ext cx="432618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ru-RU" sz="3200" dirty="0" smtClean="0"/>
              <a:t>ТРУДОВЫЕ ДЕЙСТВИЯ</a:t>
            </a:r>
            <a:endParaRPr lang="ru-RU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539552" y="2636912"/>
            <a:ext cx="491172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ru-RU" sz="3200" dirty="0" smtClean="0"/>
              <a:t>НЕОБХОДИМЫЕ УМЕНИЯ</a:t>
            </a:r>
            <a:endParaRPr lang="ru-RU" sz="3200" dirty="0"/>
          </a:p>
        </p:txBody>
      </p:sp>
      <p:sp>
        <p:nvSpPr>
          <p:cNvPr id="6" name="TextBox 5"/>
          <p:cNvSpPr txBox="1"/>
          <p:nvPr/>
        </p:nvSpPr>
        <p:spPr>
          <a:xfrm>
            <a:off x="539552" y="3429000"/>
            <a:ext cx="483157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ru-RU" sz="3200" dirty="0" smtClean="0"/>
              <a:t>НЕОБХОДИМЫЕ ЗНАНИЯ</a:t>
            </a:r>
            <a:endParaRPr lang="ru-RU" sz="3200" dirty="0"/>
          </a:p>
        </p:txBody>
      </p:sp>
      <p:sp>
        <p:nvSpPr>
          <p:cNvPr id="7" name="TextBox 6"/>
          <p:cNvSpPr txBox="1"/>
          <p:nvPr/>
        </p:nvSpPr>
        <p:spPr>
          <a:xfrm>
            <a:off x="2123728" y="692696"/>
            <a:ext cx="434894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C00000"/>
                </a:solidFill>
              </a:rPr>
              <a:t>ДЕЯТЕЛЬНОСТЬ</a:t>
            </a:r>
            <a:endParaRPr lang="ru-RU" sz="4800" b="1" dirty="0">
              <a:solidFill>
                <a:srgbClr val="C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39552" y="4149080"/>
            <a:ext cx="5068824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ru-RU" sz="3200" dirty="0" smtClean="0"/>
              <a:t>ДРУГИЕ ХАРАКТЕРИСТИКИ</a:t>
            </a:r>
          </a:p>
          <a:p>
            <a:endParaRPr lang="ru-RU" sz="3200" dirty="0" smtClean="0"/>
          </a:p>
          <a:p>
            <a:endParaRPr lang="ru-RU" sz="3200" dirty="0"/>
          </a:p>
        </p:txBody>
      </p:sp>
      <p:sp>
        <p:nvSpPr>
          <p:cNvPr id="5124" name="Rectangle 4"/>
          <p:cNvSpPr>
            <a:spLocks noChangeArrowheads="1"/>
          </p:cNvSpPr>
          <p:nvPr/>
        </p:nvSpPr>
        <p:spPr bwMode="auto">
          <a:xfrm>
            <a:off x="539552" y="4653136"/>
            <a:ext cx="5944512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Соблюдение правовых, нравственных,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этических норм и профессиональной этики.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 l="17429" t="23250" r="70949" b="36588"/>
          <a:stretch>
            <a:fillRect/>
          </a:stretch>
        </p:blipFill>
        <p:spPr bwMode="auto">
          <a:xfrm>
            <a:off x="827584" y="548680"/>
            <a:ext cx="2520280" cy="4896544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/>
          <a:srcRect l="17347" t="46063" r="71031" b="38187"/>
          <a:stretch>
            <a:fillRect/>
          </a:stretch>
        </p:blipFill>
        <p:spPr bwMode="auto">
          <a:xfrm>
            <a:off x="3347864" y="620688"/>
            <a:ext cx="2376263" cy="3888432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 cstate="print"/>
          <a:srcRect l="17901" t="22438" r="70477" b="30313"/>
          <a:stretch>
            <a:fillRect/>
          </a:stretch>
        </p:blipFill>
        <p:spPr bwMode="auto">
          <a:xfrm>
            <a:off x="5868144" y="260648"/>
            <a:ext cx="3024336" cy="5760640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2051720" y="5733256"/>
            <a:ext cx="3010055" cy="83099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ru-RU" sz="4800" b="1" dirty="0" smtClean="0">
                <a:solidFill>
                  <a:srgbClr val="C00000"/>
                </a:solidFill>
              </a:rPr>
              <a:t>ОБУЧЕНИЕ</a:t>
            </a:r>
            <a:endParaRPr lang="ru-RU" sz="48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159</TotalTime>
  <Words>246</Words>
  <Application>Microsoft Office PowerPoint</Application>
  <PresentationFormat>Экран (4:3)</PresentationFormat>
  <Paragraphs>57</Paragraphs>
  <Slides>26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Zam</dc:creator>
  <cp:lastModifiedBy>Zam</cp:lastModifiedBy>
  <cp:revision>23</cp:revision>
  <dcterms:created xsi:type="dcterms:W3CDTF">2018-12-06T10:06:05Z</dcterms:created>
  <dcterms:modified xsi:type="dcterms:W3CDTF">2018-12-17T09:39:15Z</dcterms:modified>
</cp:coreProperties>
</file>